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8" r:id="rId2"/>
    <p:sldId id="504" r:id="rId3"/>
    <p:sldId id="506" r:id="rId4"/>
    <p:sldId id="513" r:id="rId5"/>
    <p:sldId id="508" r:id="rId6"/>
    <p:sldId id="511" r:id="rId7"/>
    <p:sldId id="509" r:id="rId8"/>
    <p:sldId id="510" r:id="rId9"/>
    <p:sldId id="512" r:id="rId10"/>
    <p:sldId id="514" r:id="rId11"/>
    <p:sldId id="470" r:id="rId12"/>
    <p:sldId id="47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827" autoAdjust="0"/>
    <p:restoredTop sz="94778" autoAdjust="0"/>
  </p:normalViewPr>
  <p:slideViewPr>
    <p:cSldViewPr>
      <p:cViewPr varScale="1">
        <p:scale>
          <a:sx n="86" d="100"/>
          <a:sy n="8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BA94C89-9E90-4FC7-B892-6CBE0F4EB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FE0EF3D-7A76-4ECE-A1F9-804ACFA06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802.11-07/0570r0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E0FE8A9-361E-4D4C-9C8A-E9A0F193DAFC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362793-BFEC-4A7B-B44B-33994D0F1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C85E0B-0EAA-4034-8AA5-F9296DA4E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0F2B34-F608-4609-876B-9496A7B6B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3078B8-00E3-44C9-8E6B-78826F883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43FFDF-B0BC-4DDA-85BC-33B5260BC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B5F6A2-C12F-40B9-AEA8-826DE8F49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08979A-281B-4988-A380-BCDE03BD7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6EB16-481C-49C4-BA3E-B8DE98051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892FE7-5F25-455A-B9FF-055386060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02A777-BD72-425B-A9C8-7C6A6AAAE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D83931-D58C-462A-BE62-1A27D077F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39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F5C2CA6-1C24-4425-A00E-D02BFD301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3375"/>
            <a:ext cx="328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802.11-12/0635r0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402-02-cmmw-overview-of-cwpan-sg5-qlinkpan.ppt" TargetMode="External"/><Relationship Id="rId2" Type="http://schemas.openxmlformats.org/officeDocument/2006/relationships/hyperlink" Target="https://mentor.ieee.org/802.11/dcn/12/11-12-0398-04-cmmw-cwpan-response-to-802-11-cmmw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2/11-12-0682-00-cmmw-introduction-of-cmmw-par-and-5c.pp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4-cmmw-ieee-802-11-cmww-sg-5c.doc" TargetMode="External"/><Relationship Id="rId2" Type="http://schemas.openxmlformats.org/officeDocument/2006/relationships/hyperlink" Target="https://mentor.ieee.org/802.11/dcn/12/11-12-0140-05-cmmw-ieee-802-11-cmmw-sg-par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2/11-12-0443-04-cmmw-cmmw-logistics-options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FFFEF413-2776-44CC-8E2A-CC9DB1F3A4F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cs typeface="+mn-cs"/>
              </a:rPr>
              <a:t>Date:</a:t>
            </a:r>
            <a:r>
              <a:rPr lang="en-US" sz="2000" kern="0" dirty="0">
                <a:latin typeface="+mn-lt"/>
                <a:cs typeface="+mn-cs"/>
              </a:rPr>
              <a:t> 2012-05-18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743200"/>
          <a:ext cx="8061325" cy="2490788"/>
        </p:xfrm>
        <a:graphic>
          <a:graphicData uri="http://schemas.openxmlformats.org/presentationml/2006/ole">
            <p:oleObj spid="_x0000_s1026" name="Document" r:id="rId4" imgW="8229471" imgH="2548002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China MM-Wave (CMMW) Study Group May 2012 Closing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 Criteria Motion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Believing that the Five Criteria contained in the document referenced below meets IEEE 802 guidelines,</a:t>
            </a:r>
            <a:endParaRPr lang="en-US" dirty="0" smtClean="0"/>
          </a:p>
          <a:p>
            <a:r>
              <a:rPr lang="en-GB" dirty="0" smtClean="0"/>
              <a:t>Request that the Five Criteria contained in 802.11-12/0141r4 be posted to the IEEE 802 Executive Committee (EC) agenda for WG 802 preview and EC approval.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[Moved by Xiaoming Peng on behalf of CMMW SG</a:t>
            </a:r>
            <a:endParaRPr lang="en-US" dirty="0" smtClean="0"/>
          </a:p>
          <a:p>
            <a:r>
              <a:rPr lang="en-GB" dirty="0" smtClean="0"/>
              <a:t>CMMW SG vote: </a:t>
            </a:r>
            <a:endParaRPr lang="en-US" dirty="0" smtClean="0"/>
          </a:p>
          <a:p>
            <a:r>
              <a:rPr lang="en-GB" dirty="0" smtClean="0"/>
              <a:t>Moved: &lt;Bruce Kraemer&gt;,  Seconded: &lt;Andrew Myles&gt;, Result: 12-0-2]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085C958B-799B-4B30-A7A9-4444D1BE70AE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for July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Complete Task Group guidelines</a:t>
            </a:r>
          </a:p>
          <a:p>
            <a:r>
              <a:rPr lang="en-US" smtClean="0"/>
              <a:t>Complete PAR and 5 Criteria</a:t>
            </a:r>
          </a:p>
          <a:p>
            <a:r>
              <a:rPr lang="en-US" smtClean="0"/>
              <a:t>TG, WG, EC approval of PAR and 5 Criteria</a:t>
            </a: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EBFF965D-3308-458A-917A-1837BA05D67A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Thursdays 19:00-20:00 ET</a:t>
            </a:r>
          </a:p>
          <a:p>
            <a:r>
              <a:rPr lang="en-US" smtClean="0"/>
              <a:t>May 31, July 12</a:t>
            </a:r>
          </a:p>
          <a:p>
            <a:pPr lvl="1"/>
            <a:endParaRPr lang="en-US" dirty="0" smtClean="0"/>
          </a:p>
        </p:txBody>
      </p:sp>
      <p:sp>
        <p:nvSpPr>
          <p:cNvPr id="4198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235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A7B1BD2-1D6E-438F-A1BF-4AAF023A1010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CMMW SG for the </a:t>
            </a:r>
            <a:r>
              <a:rPr lang="en-US" smtClean="0">
                <a:solidFill>
                  <a:schemeClr val="tx2"/>
                </a:solidFill>
              </a:rPr>
              <a:t>May </a:t>
            </a:r>
            <a:r>
              <a:rPr lang="en-US" smtClean="0"/>
              <a:t>2012 session. 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1A4E0AA7-5ECC-4164-9E13-7646EF4DC514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Xiaoming Peng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Completed (1/2)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Feedback from CWPAN</a:t>
            </a:r>
          </a:p>
          <a:p>
            <a:pPr lvl="1"/>
            <a:r>
              <a:rPr lang="en-US" smtClean="0">
                <a:hlinkClick r:id="rId2"/>
              </a:rPr>
              <a:t>https://mentor.ieee.org/802.11/dcn/12/11-12-0398-04-cmmw-cwpan-response-to-802-11-cmmw.ppt</a:t>
            </a:r>
            <a:endParaRPr lang="en-US" smtClean="0"/>
          </a:p>
          <a:p>
            <a:r>
              <a:rPr lang="en-US" smtClean="0"/>
              <a:t>Overview of CPWAN SG5 QLINKPAN</a:t>
            </a:r>
          </a:p>
          <a:p>
            <a:pPr lvl="1"/>
            <a:r>
              <a:rPr lang="en-US" smtClean="0">
                <a:hlinkClick r:id="rId3"/>
              </a:rPr>
              <a:t>https://mentor.ieee.org/802.11/dcn/12/11-12-0402-02-cmmw-overview-of-cwpan-sg5-qlinkpan.ppt</a:t>
            </a:r>
            <a:endParaRPr lang="en-US" smtClean="0"/>
          </a:p>
          <a:p>
            <a:pPr lvl="1"/>
            <a:r>
              <a:rPr lang="en-US" smtClean="0"/>
              <a:t>Update on 45 GHz spectrum</a:t>
            </a:r>
          </a:p>
          <a:p>
            <a:r>
              <a:rPr lang="en-US" smtClean="0">
                <a:solidFill>
                  <a:schemeClr val="tx2"/>
                </a:solidFill>
              </a:rPr>
              <a:t>Introduction of CMMW PAR and 5C </a:t>
            </a:r>
            <a:r>
              <a:rPr lang="en-US" smtClean="0"/>
              <a:t>at mid-week plenary</a:t>
            </a:r>
          </a:p>
          <a:p>
            <a:pPr lvl="1"/>
            <a:r>
              <a:rPr lang="en-US" smtClean="0">
                <a:hlinkClick r:id="rId4"/>
              </a:rPr>
              <a:t>https://mentor.ieee.org/802.11/dcn/12/11-12-0682-00-cmmw-introduction-of-cmmw-par-and-5c.ppt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4BD51672-35C7-4E58-AE77-B2490ACB95B6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Completed (2/2)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PAR development</a:t>
            </a:r>
          </a:p>
          <a:p>
            <a:pPr lvl="1"/>
            <a:r>
              <a:rPr lang="en-US" smtClean="0">
                <a:hlinkClick r:id="rId2"/>
              </a:rPr>
              <a:t>https://mentor.ieee.org/802.11/dcn/12/11-12-0140-05-cmmw-ieee-802-11-cmmw-sg-par.doc</a:t>
            </a:r>
            <a:endParaRPr lang="en-US" smtClean="0"/>
          </a:p>
          <a:p>
            <a:r>
              <a:rPr lang="en-US" smtClean="0"/>
              <a:t>5 Criteria development</a:t>
            </a:r>
          </a:p>
          <a:p>
            <a:pPr lvl="1"/>
            <a:r>
              <a:rPr lang="en-US" smtClean="0">
                <a:hlinkClick r:id="rId3"/>
              </a:rPr>
              <a:t>https://mentor.ieee.org/802.11/dcn/12/11-12-0141-04-cmmw-ieee-802-11-cmww-sg-5c.doc</a:t>
            </a:r>
            <a:endParaRPr lang="en-US" smtClean="0"/>
          </a:p>
          <a:p>
            <a:r>
              <a:rPr lang="en-US" smtClean="0"/>
              <a:t>Task group logistic discussion</a:t>
            </a:r>
          </a:p>
          <a:p>
            <a:pPr lvl="1"/>
            <a:r>
              <a:rPr lang="en-US" smtClean="0">
                <a:hlinkClick r:id="rId4"/>
              </a:rPr>
              <a:t>https://mentor.ieee.org/802.11/dcn/12/11-12-0443-04-cmmw-cmmw-logistics-options.pptx</a:t>
            </a:r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PAR and 5 C’s approved by study group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C341B317-CA4A-4ACE-BBFF-E0251D039C7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mtClean="0"/>
              <a:t>Task Group Logistics (1/2)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05400"/>
          </a:xfrm>
        </p:spPr>
        <p:txBody>
          <a:bodyPr/>
          <a:lstStyle/>
          <a:p>
            <a:r>
              <a:rPr lang="en-US" smtClean="0"/>
              <a:t>Guiding principles</a:t>
            </a:r>
          </a:p>
          <a:p>
            <a:pPr lvl="1"/>
            <a:r>
              <a:rPr lang="en-US" smtClean="0"/>
              <a:t>A good standard that meets the needs of all stakeholders</a:t>
            </a:r>
          </a:p>
          <a:p>
            <a:pPr lvl="1"/>
            <a:r>
              <a:rPr lang="en-US" smtClean="0"/>
              <a:t>All stakeholders have the ability to participate on a regular basis</a:t>
            </a:r>
          </a:p>
          <a:p>
            <a:pPr lvl="1"/>
            <a:r>
              <a:rPr lang="en-US" smtClean="0"/>
              <a:t>Leverage opportunity to integrate new participants into 802.11 process</a:t>
            </a:r>
          </a:p>
          <a:p>
            <a:r>
              <a:rPr lang="en-US" smtClean="0"/>
              <a:t>802.11 chair grants voting rights to designated list of CWPAN members</a:t>
            </a:r>
          </a:p>
          <a:p>
            <a:pPr lvl="1"/>
            <a:r>
              <a:rPr lang="en-US" smtClean="0"/>
              <a:t>Maximum of 30</a:t>
            </a:r>
          </a:p>
          <a:p>
            <a:pPr lvl="1"/>
            <a:r>
              <a:rPr lang="en-US" smtClean="0"/>
              <a:t>CWPAN needs to provide list of names at July meeting</a:t>
            </a:r>
          </a:p>
          <a:p>
            <a:pPr lvl="1"/>
            <a:r>
              <a:rPr lang="en-US" smtClean="0"/>
              <a:t>Criteria</a:t>
            </a:r>
          </a:p>
          <a:p>
            <a:pPr lvl="2"/>
            <a:r>
              <a:rPr lang="en-US" smtClean="0"/>
              <a:t>Active participation in CWPAN SG5 or PG4</a:t>
            </a:r>
          </a:p>
          <a:p>
            <a:pPr lvl="2"/>
            <a:r>
              <a:rPr lang="en-US" smtClean="0"/>
              <a:t>Intent to participate in plenary meetings</a:t>
            </a:r>
          </a:p>
          <a:p>
            <a:pPr lvl="1"/>
            <a:r>
              <a:rPr lang="en-US" smtClean="0"/>
              <a:t>Must attend inaugural meeting to receive voting rights</a:t>
            </a:r>
          </a:p>
          <a:p>
            <a:pPr lvl="1"/>
            <a:r>
              <a:rPr lang="en-US" smtClean="0"/>
              <a:t>Voting rights are maintained based existing rules for attendance and voting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685A6E1B-DBD1-476F-9173-5EC40BB0E0E3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Task Group Logistics (2/2)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648200"/>
          </a:xfrm>
        </p:spPr>
        <p:txBody>
          <a:bodyPr/>
          <a:lstStyle/>
          <a:p>
            <a:r>
              <a:rPr lang="en-US" dirty="0" smtClean="0"/>
              <a:t>CMMW TG meetings held in Asia will be conducted as 802.11 interim</a:t>
            </a:r>
          </a:p>
          <a:p>
            <a:pPr lvl="1"/>
            <a:r>
              <a:rPr lang="en-US" dirty="0" smtClean="0"/>
              <a:t>Voting allowed</a:t>
            </a:r>
          </a:p>
          <a:p>
            <a:pPr lvl="1"/>
            <a:r>
              <a:rPr lang="en-US" dirty="0" smtClean="0"/>
              <a:t>Limit agenda to CMMW TG related topics</a:t>
            </a:r>
          </a:p>
          <a:p>
            <a:pPr lvl="1"/>
            <a:r>
              <a:rPr lang="en-US" dirty="0" smtClean="0"/>
              <a:t>Not overlapping with normal 802.11 interim</a:t>
            </a:r>
          </a:p>
          <a:p>
            <a:pPr lvl="1"/>
            <a:r>
              <a:rPr lang="en-US" dirty="0" smtClean="0"/>
              <a:t>Co-located with 802.11 interim when in Asia</a:t>
            </a:r>
          </a:p>
          <a:p>
            <a:pPr lvl="1"/>
            <a:r>
              <a:rPr lang="en-US" dirty="0" smtClean="0"/>
              <a:t>Opening and closing plenary run by 802.11 officers</a:t>
            </a:r>
          </a:p>
          <a:p>
            <a:pPr lvl="1"/>
            <a:r>
              <a:rPr lang="en-US" dirty="0" smtClean="0"/>
              <a:t>Official language will be English</a:t>
            </a:r>
          </a:p>
          <a:p>
            <a:pPr lvl="1"/>
            <a:r>
              <a:rPr lang="en-US" dirty="0" smtClean="0"/>
              <a:t>Cannot get attendance credit for two interims between two plenary meetings</a:t>
            </a:r>
          </a:p>
          <a:p>
            <a:pPr lvl="1"/>
            <a:r>
              <a:rPr lang="en-US" dirty="0" smtClean="0"/>
              <a:t>WG approval and meeting notification requirement are honored</a:t>
            </a:r>
          </a:p>
          <a:p>
            <a:r>
              <a:rPr lang="en-US" dirty="0" smtClean="0"/>
              <a:t>Every plenary session to have at least one CMMW TG session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C79A5485-44DC-4766-8868-46F1EEEA15EC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smtClean="0"/>
              <a:t>Planned IEEE 802 / CMMW TG meeting schedule (1/2)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F423527D-6F31-4125-9659-1A65A24DA1C3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685800" y="1524000"/>
          <a:ext cx="7696200" cy="4605782"/>
        </p:xfrm>
        <a:graphic>
          <a:graphicData uri="http://schemas.openxmlformats.org/drawingml/2006/table">
            <a:tbl>
              <a:tblPr/>
              <a:tblGrid>
                <a:gridCol w="2565400"/>
                <a:gridCol w="3073400"/>
                <a:gridCol w="20574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Date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Meeting Venue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Plenary/Interim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May 13-18, 2012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Atlanta, 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July 15-20, 2012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San Diego, CA, USA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Sept 16-21, 2012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Indian Wells, CA, USA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Sept 24-28, 2012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Beijing, China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CMMW TG/CWPAN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Nov 11-16, 2012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San Antonio TX, 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Jan 13-18, 2013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Jan 21-25, 2013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China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CMMW TG/CWPAN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March 17-22, 2013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Orlando, Florida, 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May 12-17, 2013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Big Island, Hawaii, 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April 22-26, 2013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China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CMMW TG/CWPAN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July 14-19, 2013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TBD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Sept 15-20, 2013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Nanjing China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Sept 15-20, 2013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Nanjing China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CMMW TG/CWPAN (Co-location)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Nov 10-15, 2013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Dallax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 TX, USA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Planned IEEE 802 / CMMW TG meeting schedule (2/2)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5323691A-A13A-48BA-9F38-E55E3FEE9B4D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33400" y="2133600"/>
          <a:ext cx="7848600" cy="3222630"/>
        </p:xfrm>
        <a:graphic>
          <a:graphicData uri="http://schemas.openxmlformats.org/drawingml/2006/table">
            <a:tbl>
              <a:tblPr/>
              <a:tblGrid>
                <a:gridCol w="2616200"/>
                <a:gridCol w="3133725"/>
                <a:gridCol w="2098675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Date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Meeting Venue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Plenary/Interim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Jan 13-18, 2014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Los Angeles, CA, 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Jan 6-10, 2014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China (TBD)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CMMW TG/CWPAN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March 16-21, 2014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Atlanta, 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May 12-17, 2014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Hawaii, 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May 20-24, 2014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China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CMMW TG/CWPAN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July 13-18, 2014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San Diego California, USA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Sept 15-20, 2014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TBD (non USA)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Interim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Sept 23-27, 2014 (TBD)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China (TBD)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CMMW TG/CWPAN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Nov 10-15, 2014</a:t>
                      </a:r>
                      <a:endParaRPr kumimoji="0" lang="en-SG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San Antonio Texas USA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Plenary</a:t>
                      </a:r>
                      <a:endParaRPr kumimoji="0" lang="en-SG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2" name="Rectangle 6"/>
          <p:cNvSpPr>
            <a:spLocks noChangeArrowheads="1"/>
          </p:cNvSpPr>
          <p:nvPr/>
        </p:nvSpPr>
        <p:spPr bwMode="auto">
          <a:xfrm>
            <a:off x="609600" y="5602288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CMMW TG on Wed-Thursday </a:t>
            </a:r>
          </a:p>
          <a:p>
            <a:r>
              <a:rPr lang="en-US" sz="1800" b="1"/>
              <a:t>CWPAN on Mon, Tues and Friday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 Motion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Believing that the PAR content contained in the document referenced below meets IEEE-SA guidelines,</a:t>
            </a:r>
            <a:endParaRPr lang="en-US" dirty="0" smtClean="0"/>
          </a:p>
          <a:p>
            <a:r>
              <a:rPr lang="en-GB" dirty="0" smtClean="0"/>
              <a:t>Request that the PAR content contained in 802.11-12/0140r5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[Moved by Xiaoming Peng on behalf of CMMW SG</a:t>
            </a:r>
            <a:endParaRPr lang="en-US" dirty="0" smtClean="0"/>
          </a:p>
          <a:p>
            <a:r>
              <a:rPr lang="en-GB" dirty="0" smtClean="0"/>
              <a:t>CMMW SG vote: </a:t>
            </a:r>
            <a:endParaRPr lang="en-US" dirty="0" smtClean="0"/>
          </a:p>
          <a:p>
            <a:r>
              <a:rPr lang="en-GB" dirty="0" smtClean="0"/>
              <a:t>Moved: &lt;Jon Rosdahl&gt;,  Seconded: &lt;Andrew Myles&gt;, Result: 13-0-1]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020C3070-937C-4A48-B70F-245AEA979F45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84826</TotalTime>
  <Words>778</Words>
  <Application>Microsoft Office PowerPoint</Application>
  <PresentationFormat>On-screen Show (4:3)</PresentationFormat>
  <Paragraphs>186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Slide 1</vt:lpstr>
      <vt:lpstr>Abstract</vt:lpstr>
      <vt:lpstr>Work Completed (1/2)</vt:lpstr>
      <vt:lpstr>Work Completed (2/2)</vt:lpstr>
      <vt:lpstr>Task Group Logistics (1/2)</vt:lpstr>
      <vt:lpstr>Task Group Logistics (2/2)</vt:lpstr>
      <vt:lpstr>Planned IEEE 802 / CMMW TG meeting schedule (1/2)</vt:lpstr>
      <vt:lpstr>Planned IEEE 802 / CMMW TG meeting schedule (2/2)</vt:lpstr>
      <vt:lpstr>PAR Motion</vt:lpstr>
      <vt:lpstr>5 Criteria Motion</vt:lpstr>
      <vt:lpstr>Goals for July</vt:lpstr>
      <vt:lpstr>Conference call times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Eldad Perahia</cp:lastModifiedBy>
  <cp:revision>2758</cp:revision>
  <cp:lastPrinted>1998-02-10T13:28:06Z</cp:lastPrinted>
  <dcterms:created xsi:type="dcterms:W3CDTF">2007-04-17T18:10:23Z</dcterms:created>
  <dcterms:modified xsi:type="dcterms:W3CDTF">2012-05-17T23:05:16Z</dcterms:modified>
</cp:coreProperties>
</file>